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9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0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1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5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42"/>
  </p:notesMasterIdLst>
  <p:sldIdLst>
    <p:sldId id="462" r:id="rId22"/>
    <p:sldId id="869" r:id="rId23"/>
    <p:sldId id="871" r:id="rId24"/>
    <p:sldId id="889" r:id="rId25"/>
    <p:sldId id="907" r:id="rId26"/>
    <p:sldId id="876" r:id="rId27"/>
    <p:sldId id="877" r:id="rId28"/>
    <p:sldId id="879" r:id="rId29"/>
    <p:sldId id="881" r:id="rId30"/>
    <p:sldId id="908" r:id="rId31"/>
    <p:sldId id="909" r:id="rId32"/>
    <p:sldId id="890" r:id="rId33"/>
    <p:sldId id="888" r:id="rId34"/>
    <p:sldId id="903" r:id="rId35"/>
    <p:sldId id="904" r:id="rId36"/>
    <p:sldId id="906" r:id="rId37"/>
    <p:sldId id="912" r:id="rId38"/>
    <p:sldId id="911" r:id="rId39"/>
    <p:sldId id="910" r:id="rId40"/>
    <p:sldId id="88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/>
        </p14:section>
        <p14:section name="Title slide" id="{DE8BF54A-1323-4403-83F8-D7B5510C9D53}">
          <p14:sldIdLst>
            <p14:sldId id="462"/>
          </p14:sldIdLst>
        </p14:section>
        <p14:section name="Title slide" id="{F511D6D8-BD0F-4FA9-825C-33464E89BD20}">
          <p14:sldIdLst/>
        </p14:section>
        <p14:section name="Title slide" id="{C689F73B-542B-4364-BCB2-8BC4D2698A10}">
          <p14:sldIdLst>
            <p14:sldId id="869"/>
            <p14:sldId id="871"/>
            <p14:sldId id="889"/>
            <p14:sldId id="907"/>
            <p14:sldId id="876"/>
            <p14:sldId id="877"/>
            <p14:sldId id="879"/>
            <p14:sldId id="881"/>
            <p14:sldId id="908"/>
            <p14:sldId id="909"/>
            <p14:sldId id="890"/>
            <p14:sldId id="888"/>
            <p14:sldId id="903"/>
            <p14:sldId id="904"/>
            <p14:sldId id="906"/>
            <p14:sldId id="912"/>
            <p14:sldId id="911"/>
            <p14:sldId id="910"/>
            <p14:sldId id="8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FCFCFC"/>
    <a:srgbClr val="F0F0F0"/>
    <a:srgbClr val="DBE3F2"/>
    <a:srgbClr val="5F5F5F"/>
    <a:srgbClr val="333333"/>
    <a:srgbClr val="575757"/>
    <a:srgbClr val="000000"/>
    <a:srgbClr val="0D0D0D"/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5"/>
    <p:restoredTop sz="75519" autoAdjust="0"/>
  </p:normalViewPr>
  <p:slideViewPr>
    <p:cSldViewPr snapToGrid="0">
      <p:cViewPr varScale="1">
        <p:scale>
          <a:sx n="89" d="100"/>
          <a:sy n="89" d="100"/>
        </p:scale>
        <p:origin x="690" y="300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notesMaster" Target="notesMasters/notesMaster1.xml"/><Relationship Id="rId47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tableStyles" Target="tableStyles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D2E844A-8339-4B2D-99EE-F9C52689A56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4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02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Note</a:t>
            </a:r>
            <a:r>
              <a:rPr lang="en-GB" dirty="0"/>
              <a:t>: </a:t>
            </a:r>
            <a:r>
              <a:rPr lang="en-GB" dirty="0" err="1"/>
              <a:t>eq</a:t>
            </a:r>
            <a:r>
              <a:rPr lang="en-GB" dirty="0"/>
              <a:t>(0) instead of just 0 (zero) works because if other arguments were present, you would match them too.</a:t>
            </a:r>
            <a:br>
              <a:rPr lang="en-GB" dirty="0"/>
            </a:br>
            <a:r>
              <a:rPr lang="en-GB" dirty="0"/>
              <a:t> You could use a matcher like </a:t>
            </a:r>
            <a:r>
              <a:rPr lang="en-GB" b="1" dirty="0" err="1"/>
              <a:t>anyInt</a:t>
            </a:r>
            <a:r>
              <a:rPr lang="en-GB" dirty="0"/>
              <a:t>() or </a:t>
            </a:r>
            <a:r>
              <a:rPr lang="en-GB" b="1" dirty="0" err="1"/>
              <a:t>isThat</a:t>
            </a:r>
            <a:r>
              <a:rPr lang="en-GB" dirty="0"/>
              <a:t>(…)  for one argument, then all other arguments must also use matchers even if they’re fixed values.</a:t>
            </a:r>
          </a:p>
          <a:p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09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</a:t>
            </a:r>
            <a:r>
              <a:rPr lang="en-GB" dirty="0" err="1"/>
              <a:t>anyString</a:t>
            </a:r>
            <a:r>
              <a:rPr lang="en-GB" dirty="0"/>
              <a:t>( ) method if any String parameter will do</a:t>
            </a:r>
          </a:p>
          <a:p>
            <a:r>
              <a:rPr lang="en-GB" dirty="0"/>
              <a:t>Use </a:t>
            </a:r>
            <a:r>
              <a:rPr lang="en-GB" dirty="0" err="1"/>
              <a:t>anyDouble</a:t>
            </a:r>
            <a:r>
              <a:rPr lang="en-GB" dirty="0"/>
              <a:t>( ), </a:t>
            </a:r>
            <a:r>
              <a:rPr lang="en-GB" dirty="0" err="1"/>
              <a:t>anyInt</a:t>
            </a:r>
            <a:r>
              <a:rPr lang="en-GB" dirty="0"/>
              <a:t>( ) for numeric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9819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see your Exercise Guide for full instructions.</a:t>
            </a:r>
          </a:p>
          <a:p>
            <a:r>
              <a:rPr lang="en-GB" dirty="0"/>
              <a:t>Work individually or in pairs; your choice.</a:t>
            </a:r>
          </a:p>
          <a:p>
            <a:r>
              <a:rPr lang="en-GB" dirty="0"/>
              <a:t>The exercise should take about 20 minutes.</a:t>
            </a:r>
          </a:p>
          <a:p>
            <a:r>
              <a:rPr lang="en-GB" dirty="0"/>
              <a:t>Solutions are provided in the Exercise Guide for reference.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8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5.png"/><Relationship Id="rId4" Type="http://schemas.openxmlformats.org/officeDocument/2006/relationships/image" Target="../media/image101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5.png"/><Relationship Id="rId4" Type="http://schemas.openxmlformats.org/officeDocument/2006/relationships/image" Target="../media/image107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5.png"/><Relationship Id="rId4" Type="http://schemas.openxmlformats.org/officeDocument/2006/relationships/image" Target="../media/image113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1.emf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5.png"/><Relationship Id="rId4" Type="http://schemas.openxmlformats.org/officeDocument/2006/relationships/image" Target="../media/image7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5.png"/><Relationship Id="rId4" Type="http://schemas.openxmlformats.org/officeDocument/2006/relationships/image" Target="../media/image83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5.png"/><Relationship Id="rId4" Type="http://schemas.openxmlformats.org/officeDocument/2006/relationships/image" Target="../media/image89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5.png"/><Relationship Id="rId4" Type="http://schemas.openxmlformats.org/officeDocument/2006/relationships/image" Target="../media/image95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3150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2" y="1892635"/>
            <a:ext cx="6413219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4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5859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417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7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9" r:id="rId6"/>
    <p:sldLayoutId id="2147483960" r:id="rId7"/>
    <p:sldLayoutId id="2147483961" r:id="rId8"/>
    <p:sldLayoutId id="214748396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Testing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800" b="1" dirty="0"/>
              <a:t>Mocks 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0002DE-359F-EF9B-4775-C51184BCFE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44D889-1BC9-61DF-4D91-DE07A66E9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MOQ – Verify…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F62B90E7-627F-1EB8-084E-E180E7DE6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0" y="455766"/>
            <a:ext cx="872490" cy="8724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8BE87D-0D08-1941-148A-647F9FC57D7E}"/>
              </a:ext>
            </a:extLst>
          </p:cNvPr>
          <p:cNvSpPr txBox="1"/>
          <p:nvPr/>
        </p:nvSpPr>
        <p:spPr>
          <a:xfrm>
            <a:off x="379218" y="1728989"/>
            <a:ext cx="11125077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TestMethod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ProcessOrder_HighPrice_Should_SendEmail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mockEmailService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Mock&lt;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mockEmailService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.Object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orderProcessor.ProcessOrder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Bob@QA.com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200);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mockEmailService.Verify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e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Bob@QA.com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Confirmation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Order processed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Times.Once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57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D27BA-22C3-0507-9146-3073EC168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2994AD-8B1E-41E1-4734-C87EF80FBC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B6DBC-C17B-076A-070F-66C65533A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MOQ – Verify…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D50745C5-7F27-0C74-8FB2-1E38B57BF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0" y="455766"/>
            <a:ext cx="872490" cy="872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054BD-AEC3-B13E-B7FD-9AC77E3F00F0}"/>
              </a:ext>
            </a:extLst>
          </p:cNvPr>
          <p:cNvSpPr txBox="1"/>
          <p:nvPr/>
        </p:nvSpPr>
        <p:spPr>
          <a:xfrm>
            <a:off x="379218" y="1728989"/>
            <a:ext cx="11232679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TestMethod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ProcessOrder_HighPrice_Should_SendEmail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mockEmailService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Mock&lt;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mockEmailService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.Object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orderProcessor.ProcessOrder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Bob@QA.com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10);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mockEmailService.Verify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e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Bob@QA.com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Confirmation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Order processed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Times.Never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63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D33E85C-5537-471F-B46A-97C159528C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3" y="2335087"/>
            <a:ext cx="6143484" cy="1766649"/>
          </a:xfrm>
        </p:spPr>
        <p:txBody>
          <a:bodyPr/>
          <a:lstStyle/>
          <a:p>
            <a:r>
              <a:rPr lang="en-GB" sz="3200" b="1" dirty="0"/>
              <a:t>Creating mocks with Java</a:t>
            </a:r>
          </a:p>
          <a:p>
            <a:endParaRPr lang="en-US" sz="2800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3C000012-6AED-467C-8F0F-2EE9A1CA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" r="44463" b="-1"/>
          <a:stretch/>
        </p:blipFill>
        <p:spPr>
          <a:xfrm>
            <a:off x="6967959" y="-9822"/>
            <a:ext cx="5224040" cy="6857989"/>
          </a:xfrm>
          <a:prstGeom prst="rect">
            <a:avLst/>
          </a:prstGeo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8D0B51-5A08-4EC2-8716-516EB37D8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12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60FEA-0EEB-491D-B7E8-7B6AF933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357973"/>
            <a:ext cx="1534662" cy="153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850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85F6D0-072E-49BC-BC26-0B939EC8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Mochito</a:t>
            </a:r>
            <a:r>
              <a:rPr lang="en-GB" dirty="0"/>
              <a:t>  with Java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07645-ED23-4AB0-8E3D-1B4D64EB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Mockito is a useful app to mock external dependencies.</a:t>
            </a:r>
          </a:p>
          <a:p>
            <a:r>
              <a:rPr lang="en-GB" dirty="0"/>
              <a:t>To use </a:t>
            </a:r>
            <a:r>
              <a:rPr lang="en-GB" b="1" dirty="0"/>
              <a:t>Mochito</a:t>
            </a:r>
            <a:r>
              <a:rPr lang="en-GB" dirty="0"/>
              <a:t>, you need to set it up. Here is a POM file example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F0B9A-A869-45E5-BDB8-C1B8D74D5ED0}"/>
              </a:ext>
            </a:extLst>
          </p:cNvPr>
          <p:cNvSpPr txBox="1"/>
          <p:nvPr/>
        </p:nvSpPr>
        <p:spPr>
          <a:xfrm>
            <a:off x="2373700" y="2484143"/>
            <a:ext cx="6809489" cy="3970318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junit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junit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4.12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org.mockito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-core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4.1.0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GB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6551EA10-7F09-49BA-2952-44155B8B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072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85F6D0-072E-49BC-BC26-0B939EC82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Mockito  - Setting expectations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07645-ED23-4AB0-8E3D-1B4D64EB2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Creates an interface for a dependency in your Unit tests</a:t>
            </a:r>
          </a:p>
          <a:p>
            <a:endParaRPr lang="en-GB" dirty="0"/>
          </a:p>
          <a:p>
            <a:r>
              <a:rPr lang="en-GB" dirty="0"/>
              <a:t>Set up your method's expected values</a:t>
            </a:r>
          </a:p>
          <a:p>
            <a:endParaRPr lang="en-GB" dirty="0"/>
          </a:p>
          <a:p>
            <a:r>
              <a:rPr lang="en-GB" dirty="0"/>
              <a:t>So, how do we get Mochito to do all these? Let's see…</a:t>
            </a:r>
          </a:p>
          <a:p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E3BDC6F-C3EE-EDDD-F261-AB3D311AE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525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EC0EB-DBFC-4CCE-BC57-3E129C19D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2F7CC5-6881-48C6-BD0A-4A2F2B6C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Mocking an object using Mockito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12C0B-84DD-44D6-B2CB-6967C3E321F6}"/>
              </a:ext>
            </a:extLst>
          </p:cNvPr>
          <p:cNvSpPr txBox="1"/>
          <p:nvPr/>
        </p:nvSpPr>
        <p:spPr>
          <a:xfrm>
            <a:off x="334489" y="1372721"/>
            <a:ext cx="11534164" cy="1477328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QADatabase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en-GB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// complex operation to get the product from a real database</a:t>
            </a:r>
          </a:p>
          <a:p>
            <a:pPr algn="l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06507966-A57D-4EC6-80CA-98034BE36D23}"/>
              </a:ext>
            </a:extLst>
          </p:cNvPr>
          <p:cNvSpPr/>
          <p:nvPr/>
        </p:nvSpPr>
        <p:spPr>
          <a:xfrm>
            <a:off x="9769662" y="1754387"/>
            <a:ext cx="1351933" cy="644684"/>
          </a:xfrm>
          <a:prstGeom prst="wedgeEllipseCallout">
            <a:avLst>
              <a:gd name="adj1" fmla="val -59205"/>
              <a:gd name="adj2" fmla="val 1132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Object to mock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3FBCF-2F12-4F2E-8E77-F6772280FF2F}"/>
              </a:ext>
            </a:extLst>
          </p:cNvPr>
          <p:cNvSpPr txBox="1"/>
          <p:nvPr/>
        </p:nvSpPr>
        <p:spPr>
          <a:xfrm>
            <a:off x="406406" y="3053280"/>
            <a:ext cx="11462247" cy="34778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QATest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QADatabase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GB" sz="2000" dirty="0">
              <a:latin typeface="Consolas" panose="020B0609020204030204" pitchFamily="49" charset="0"/>
            </a:endParaRPr>
          </a:p>
          <a:p>
            <a:pPr lvl="1"/>
            <a:r>
              <a:rPr lang="en-GB" sz="2000" dirty="0">
                <a:solidFill>
                  <a:srgbClr val="646464"/>
                </a:solidFill>
                <a:latin typeface="Consolas" panose="020B0609020204030204" pitchFamily="49" charset="0"/>
              </a:rPr>
              <a:t>@BeforeEach</a:t>
            </a:r>
          </a:p>
          <a:p>
            <a:pPr lvl="1"/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2000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QADatabase.</a:t>
            </a:r>
            <a:r>
              <a:rPr lang="en-GB" sz="20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20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.getProduct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(10)).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thenReturn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new Product(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10,"Pen",50</a:t>
            </a:r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.getProduct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(80)).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thenReturn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new Product(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80,"Ruler",1.20</a:t>
            </a:r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.getProduct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(99)).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thenReturn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new Product(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99,"Paper",30.0</a:t>
            </a:r>
            <a:r>
              <a:rPr lang="en-GB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85A6D9E-4EC4-4F25-BDD6-A338A9C1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498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15CEF3-6FAB-4443-926B-9BD68F8BA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28FBAE-BF12-4A6E-9687-6F527608C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Mokito</a:t>
            </a:r>
            <a:r>
              <a:rPr lang="en-GB" dirty="0"/>
              <a:t> Exceptions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1B63D-7FCB-4D22-9635-E2296AFF79F5}"/>
              </a:ext>
            </a:extLst>
          </p:cNvPr>
          <p:cNvSpPr txBox="1"/>
          <p:nvPr/>
        </p:nvSpPr>
        <p:spPr>
          <a:xfrm>
            <a:off x="305247" y="1308269"/>
            <a:ext cx="11552542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QATest</a:t>
            </a:r>
            <a:r>
              <a:rPr lang="en-GB" sz="1800" b="1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Account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@BeforeEach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set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u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p() throws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Mockito.mock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Account.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Mockito.when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acc.withdraw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(200.0)).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thenThrow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IllegalArgumentException.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@Test(expected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IllegalArgumentException.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testAccount_WithdrawingInsufficientFundsThrows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IllegalArgumentException() 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many lines of code leading to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x = 200;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acc.withdraw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57D5CD-A9FA-93BB-7EFA-92DEE557E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572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83BDC-70D6-2CB7-0390-311F0EBB9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329E70-3559-2053-E77A-CE898E2AE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F2565-A5AB-4042-6E31-4F2CFB7D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Mokito</a:t>
            </a:r>
            <a:r>
              <a:rPr lang="en-GB" dirty="0"/>
              <a:t> Exceptions + parameter ranges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C7B85B-5239-3186-5DB5-85C4D180943C}"/>
              </a:ext>
            </a:extLst>
          </p:cNvPr>
          <p:cNvSpPr txBox="1"/>
          <p:nvPr/>
        </p:nvSpPr>
        <p:spPr>
          <a:xfrm>
            <a:off x="305247" y="1308269"/>
            <a:ext cx="11552542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QATest</a:t>
            </a:r>
            <a:r>
              <a:rPr lang="en-GB" sz="1800" b="1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IQA_Database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@BeforeEach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setup()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mock(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IQA_Database.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when(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db.getProduct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eq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(0))).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when(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db.getProduct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intThat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(n -&gt; n&lt; 0))).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when(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db.getProduct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intThat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(n -&gt; n &gt; 100))).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IllegalArgumentException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b="1" dirty="0">
                <a:solidFill>
                  <a:srgbClr val="008000"/>
                </a:solidFill>
                <a:latin typeface="Consolas" panose="020B0609020204030204" pitchFamily="49" charset="0"/>
              </a:rPr>
              <a:t>// Return Product for 1–100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when(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db.getProduct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intThat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(n -&gt; n &gt;= 1 &amp;&amp; n &lt;= 100)))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thenAnswer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(invocation -&gt;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	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id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invocation.getArgument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		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Product(id,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"Pen"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1);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F83D604-3A09-4CFB-595E-447C6E00F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446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6D2DF-B85D-4575-27EB-72EE49C29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C25769-6B77-AFB0-6604-48E12954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Mochito Verify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88D8D-802D-0436-6F66-AB3F86147FE1}"/>
              </a:ext>
            </a:extLst>
          </p:cNvPr>
          <p:cNvSpPr txBox="1"/>
          <p:nvPr/>
        </p:nvSpPr>
        <p:spPr>
          <a:xfrm>
            <a:off x="517590" y="1308067"/>
            <a:ext cx="11156819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recipient, String subject, String body);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processOrder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price)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Order processing logic...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       // Send confirmation email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(price &gt; 100)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emailService.sendEmail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"Confirmation"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"Order processed."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7C4F680-A236-3BFD-62BB-B1290E9BE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89422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69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F5B52B-49B0-0578-887D-6950CCA02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3C08FB-DB80-8F6B-A973-B27EBB1D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Mochito - Verify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51943-044D-9EDB-0074-D85CD0D43A3B}"/>
              </a:ext>
            </a:extLst>
          </p:cNvPr>
          <p:cNvSpPr txBox="1"/>
          <p:nvPr/>
        </p:nvSpPr>
        <p:spPr>
          <a:xfrm>
            <a:off x="403123" y="1367059"/>
            <a:ext cx="11448906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processOrder_ShouldCall_SendEmail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Arrange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mockEmailService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Mockito.mock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EmailService.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mockEmailService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Act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orderProcessor.processOrder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"Bob@QA.com"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200);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   // Assert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verify(</a:t>
            </a:r>
            <a:r>
              <a:rPr lang="en-GB" sz="1800" b="1" dirty="0" err="1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mockEmailService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times(1))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times(0) or never() if not called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"Bob@QA.com"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"Confirmation"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"Order processed."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66FAB3-2A58-85DC-9366-AA7DF8AD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068" y="399254"/>
            <a:ext cx="1125054" cy="112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272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A7940-D2D1-4193-AC44-76FEFB0B9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In this chapter you'll learn about creating </a:t>
            </a:r>
            <a:br>
              <a:rPr lang="en-GB" dirty="0"/>
            </a:br>
            <a:r>
              <a:rPr lang="en-GB" dirty="0"/>
              <a:t>and using </a:t>
            </a:r>
            <a:r>
              <a:rPr lang="en-GB" b="1" dirty="0"/>
              <a:t>mocks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87025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E27AD3-B692-FA30-44E0-310DE8BC2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515938" y="3236156"/>
            <a:ext cx="5289439" cy="1198191"/>
          </a:xfrm>
        </p:spPr>
        <p:txBody>
          <a:bodyPr anchor="t">
            <a:normAutofit fontScale="6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4500" dirty="0"/>
              <a:t>Please see your Exercise Guide</a:t>
            </a:r>
          </a:p>
          <a:p>
            <a:pPr indent="457200" fontAlgn="base"/>
            <a:r>
              <a:rPr lang="en-GB" sz="4500" dirty="0">
                <a:effectLst/>
              </a:rPr>
              <a:t>Mocking framework </a:t>
            </a:r>
            <a:endParaRPr lang="en-GB" dirty="0">
              <a:effectLst/>
            </a:endParaRPr>
          </a:p>
          <a:p>
            <a:pPr fontAlgn="base"/>
            <a:r>
              <a:rPr lang="en-GB" dirty="0">
                <a:effectLst/>
              </a:rPr>
              <a:t> 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147763"/>
            <a:ext cx="5124450" cy="5207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Exercise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4FC5728-1B71-439C-9BC3-4EE90DE764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9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0">
            <a:extLst>
              <a:ext uri="{FF2B5EF4-FFF2-40B4-BE49-F238E27FC236}">
                <a16:creationId xmlns:a16="http://schemas.microsoft.com/office/drawing/2014/main" id="{F59E9F7D-2B6F-B834-B6CB-97AC6E293803}"/>
              </a:ext>
            </a:extLst>
          </p:cNvPr>
          <p:cNvSpPr txBox="1"/>
          <p:nvPr/>
        </p:nvSpPr>
        <p:spPr>
          <a:xfrm>
            <a:off x="278968" y="1904912"/>
            <a:ext cx="6594896" cy="43763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marL="228600" lvl="1" indent="-228600"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Used when your class has dependency </a:t>
            </a:r>
          </a:p>
          <a:p>
            <a:pPr marL="228600" lvl="1" indent="-228600"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Dependency created by a </a:t>
            </a:r>
            <a:r>
              <a:rPr lang="en-US" sz="2000" b="1" dirty="0">
                <a:latin typeface="Montserrat" pitchFamily="2" charset="77"/>
              </a:rPr>
              <a:t>mocking</a:t>
            </a:r>
            <a:r>
              <a:rPr lang="en-US" sz="2000" dirty="0">
                <a:latin typeface="Montserrat" pitchFamily="2" charset="77"/>
              </a:rPr>
              <a:t> framework 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to provide the same functionality </a:t>
            </a:r>
          </a:p>
          <a:p>
            <a:pPr marL="228600" lvl="1" indent="-228600">
              <a:spcAft>
                <a:spcPts val="65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Montserrat" pitchFamily="2" charset="77"/>
            </a:endParaRPr>
          </a:p>
          <a:p>
            <a:pPr marL="228600" lvl="1" indent="-228600">
              <a:spcAft>
                <a:spcPts val="65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Montserrat" pitchFamily="2" charset="77"/>
              </a:rPr>
              <a:t>Provides the same functionality as a Stub </a:t>
            </a:r>
            <a:br>
              <a:rPr lang="en-US" sz="2000" dirty="0">
                <a:latin typeface="Montserrat" pitchFamily="2" charset="77"/>
              </a:rPr>
            </a:br>
            <a:r>
              <a:rPr lang="en-US" sz="2000" dirty="0">
                <a:latin typeface="Montserrat" pitchFamily="2" charset="77"/>
              </a:rPr>
              <a:t>but Stubs are often easier to create</a:t>
            </a:r>
            <a:br>
              <a:rPr lang="en-US" sz="2000" dirty="0">
                <a:latin typeface="Montserrat" pitchFamily="2" charset="77"/>
              </a:rPr>
            </a:br>
            <a:endParaRPr lang="en-US" sz="2000" dirty="0">
              <a:latin typeface="Montserrat" pitchFamily="2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C756DB0-A4C4-50B5-15C0-BCF2987AD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Mock?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F9D0CE48-30BF-403D-8114-E4426847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3</a:t>
            </a:fld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98C7B19-EF24-FC11-075C-EB81CC214170}"/>
              </a:ext>
            </a:extLst>
          </p:cNvPr>
          <p:cNvGrpSpPr/>
          <p:nvPr/>
        </p:nvGrpSpPr>
        <p:grpSpPr>
          <a:xfrm>
            <a:off x="6741506" y="1924575"/>
            <a:ext cx="5365998" cy="2008327"/>
            <a:chOff x="6741506" y="1924575"/>
            <a:chExt cx="5365998" cy="200832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076742-A0F3-4D0B-3DC5-32142C4E0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41506" y="1924575"/>
              <a:ext cx="5365998" cy="200832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75FEBD6-0CEF-055A-7EFB-D60F4841553C}"/>
                </a:ext>
              </a:extLst>
            </p:cNvPr>
            <p:cNvSpPr txBox="1"/>
            <p:nvPr/>
          </p:nvSpPr>
          <p:spPr>
            <a:xfrm>
              <a:off x="9440324" y="2183360"/>
              <a:ext cx="696738" cy="280481"/>
            </a:xfrm>
            <a:prstGeom prst="rect">
              <a:avLst/>
            </a:prstGeom>
            <a:solidFill>
              <a:srgbClr val="DBE3F2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sz="1100" dirty="0"/>
                <a:t>interface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448240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0AC1C5-0B74-4683-8F45-8890A7136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GB" dirty="0"/>
              <a:t>Creating mocks  with C#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FB3FC58D-01A7-93B9-2AFD-86188E51E7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B70E20AA-1E36-420C-A47D-948A8225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38" y="1144882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76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92702FE7-02EA-306E-5DB0-F3F6C95D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</p:spPr>
        <p:txBody>
          <a:bodyPr/>
          <a:lstStyle/>
          <a:p>
            <a:r>
              <a:rPr lang="en-GB" dirty="0"/>
              <a:t>Revision - Creating a Stub u</a:t>
            </a:r>
            <a:r>
              <a:rPr lang="en-GB" sz="4000" dirty="0"/>
              <a:t>sing C# 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0E302D-574B-5AF5-4089-A93A7D7E899A}"/>
              </a:ext>
            </a:extLst>
          </p:cNvPr>
          <p:cNvSpPr/>
          <p:nvPr/>
        </p:nvSpPr>
        <p:spPr>
          <a:xfrm>
            <a:off x="339970" y="1546297"/>
            <a:ext cx="3881155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Product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(int id);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171562-16B1-4AD5-D78E-83F4C41DE7D0}"/>
              </a:ext>
            </a:extLst>
          </p:cNvPr>
          <p:cNvSpPr/>
          <p:nvPr/>
        </p:nvSpPr>
        <p:spPr>
          <a:xfrm>
            <a:off x="339970" y="3710922"/>
            <a:ext cx="9728262" cy="255454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2B91AF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ProcessOrders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int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int quantity) {</a:t>
            </a:r>
          </a:p>
          <a:p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    Product product = </a:t>
            </a:r>
            <a:r>
              <a:rPr lang="nn-NO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database.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n-NO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	   /*</a:t>
            </a: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           *   Code to process the order. Code under test</a:t>
            </a: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           */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3A9B72-FF92-9E9A-3D61-E8206EDA1EEB}"/>
              </a:ext>
            </a:extLst>
          </p:cNvPr>
          <p:cNvSpPr/>
          <p:nvPr/>
        </p:nvSpPr>
        <p:spPr>
          <a:xfrm>
            <a:off x="4757705" y="5336709"/>
            <a:ext cx="6883689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TestOrderProcessReturnsTrueForValidProductID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Order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Order();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Assert.IsTrue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order.ProcessOrders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GB" sz="14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StubQADatabase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(), 80, 5);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7DD1B5-50A2-48EC-2A44-1410471B781D}"/>
              </a:ext>
            </a:extLst>
          </p:cNvPr>
          <p:cNvSpPr/>
          <p:nvPr/>
        </p:nvSpPr>
        <p:spPr>
          <a:xfrm>
            <a:off x="4395021" y="1546297"/>
            <a:ext cx="7246373" cy="1815882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StubQADatabase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IQA_Database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Product[] products = { 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10,"Pen",50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80,"Ruler",1.20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99,"Paper",30.0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(int id) {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// code to get the product with id;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C4AAAE-FFA9-71F1-7983-AF3C1D077B55}"/>
              </a:ext>
            </a:extLst>
          </p:cNvPr>
          <p:cNvGrpSpPr/>
          <p:nvPr/>
        </p:nvGrpSpPr>
        <p:grpSpPr>
          <a:xfrm>
            <a:off x="11470223" y="1805370"/>
            <a:ext cx="560845" cy="658636"/>
            <a:chOff x="10559845" y="3805084"/>
            <a:chExt cx="651123" cy="7570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30D5EA9-0031-4A02-D8E9-E8D06F4C961B}"/>
                </a:ext>
              </a:extLst>
            </p:cNvPr>
            <p:cNvSpPr/>
            <p:nvPr/>
          </p:nvSpPr>
          <p:spPr>
            <a:xfrm>
              <a:off x="10559845" y="3805084"/>
              <a:ext cx="651123" cy="75708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546749-1E53-6F1F-6C72-C7C7CB37E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9845" y="3842220"/>
              <a:ext cx="651123" cy="682811"/>
            </a:xfrm>
            <a:prstGeom prst="rect">
              <a:avLst/>
            </a:prstGeom>
          </p:spPr>
        </p:pic>
      </p:grpSp>
      <p:pic>
        <p:nvPicPr>
          <p:cNvPr id="3" name="Picture 2" descr="Shape, square&#10;&#10;Description automatically generated">
            <a:extLst>
              <a:ext uri="{FF2B5EF4-FFF2-40B4-BE49-F238E27FC236}">
                <a16:creationId xmlns:a16="http://schemas.microsoft.com/office/drawing/2014/main" id="{CE1AA8F7-E53D-96BF-7850-16DF9C050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050" y="455766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6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</p:spPr>
        <p:txBody>
          <a:bodyPr/>
          <a:lstStyle/>
          <a:p>
            <a:r>
              <a:rPr lang="en-GB" dirty="0"/>
              <a:t>C#: Using </a:t>
            </a:r>
            <a:r>
              <a:rPr lang="en-GB" dirty="0" err="1"/>
              <a:t>Moq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320158" y="1659285"/>
            <a:ext cx="9587800" cy="3785652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TestOrderProcessReturnsTrueForValidProductID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moq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Mock&lt;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moq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.Setup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x.getProduct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(10)).Returns(new Product(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10,"Pen",50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);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moq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.Setup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(x =&gt; x.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(80)).Returns(new Product(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80,"Ruler",1.20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moq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.Setup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(x =&gt; x.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(99)).Returns(new Product(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99,"Paper",30.0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Order();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order.ProcessOrders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moq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.Object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80, 5);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Assert.IsTrue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(res);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C566F0-5285-3A32-9C56-68D0126EF044}"/>
              </a:ext>
            </a:extLst>
          </p:cNvPr>
          <p:cNvSpPr/>
          <p:nvPr/>
        </p:nvSpPr>
        <p:spPr>
          <a:xfrm>
            <a:off x="7967380" y="1811967"/>
            <a:ext cx="388115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Product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(int id);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EB6A66F8-8B35-7DA2-ECBE-A20867B7C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0" y="455766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38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TestInitialize</a:t>
            </a:r>
            <a:r>
              <a:rPr lang="en-GB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160198" y="1391252"/>
            <a:ext cx="8593402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2B91AF"/>
                </a:solidFill>
                <a:latin typeface="Consolas" panose="020B0609020204030204" pitchFamily="49" charset="0"/>
              </a:rPr>
              <a:t>Temp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2B91AF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database;</a:t>
            </a:r>
            <a:b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TestInitialize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Setup()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moq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Mock&lt;</a:t>
            </a:r>
            <a:r>
              <a:rPr lang="en-GB" sz="14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GB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moq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.Setup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x.getProduct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(10)).Returns(new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10,"Pen",50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);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GB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moq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.Setup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(x =&gt; x.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(80)).Returns(new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80,"Ruler",1.20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GB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moq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.Setup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(x =&gt; x.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(99)).Returns(new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99,"Paper",30.0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);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moq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.Object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TestOrderProcessReturnsTrueForValidProductID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400" b="1" dirty="0">
                <a:solidFill>
                  <a:srgbClr val="2B91AF"/>
                </a:solidFill>
                <a:latin typeface="Consolas" panose="020B0609020204030204" pitchFamily="49" charset="0"/>
              </a:rPr>
              <a:t>        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new Order();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order.ProcessOrders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nn-NO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, 80, 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Assert.IsTrue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(res);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17DB9F-7B52-95F5-4B7D-4854CED7C008}"/>
              </a:ext>
            </a:extLst>
          </p:cNvPr>
          <p:cNvSpPr/>
          <p:nvPr/>
        </p:nvSpPr>
        <p:spPr>
          <a:xfrm>
            <a:off x="8082245" y="2020972"/>
            <a:ext cx="3881155" cy="830997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Product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(int id);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Picture 3" descr="Shape, square&#10;&#10;Description automatically generated">
            <a:extLst>
              <a:ext uri="{FF2B5EF4-FFF2-40B4-BE49-F238E27FC236}">
                <a16:creationId xmlns:a16="http://schemas.microsoft.com/office/drawing/2014/main" id="{788CF0CB-155A-9D33-B395-1E77F734A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0" y="455766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7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MOQ – Exception + range of parameter values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61553" y="1448173"/>
            <a:ext cx="10824755" cy="738664"/>
          </a:xfrm>
          <a:prstGeom prst="rect">
            <a:avLst/>
          </a:prstGeom>
          <a:solidFill>
            <a:srgbClr val="FAFAFA"/>
          </a:solidFill>
          <a:ln>
            <a:solidFill>
              <a:srgbClr val="F0F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Ilogin</a:t>
            </a:r>
            <a:r>
              <a:rPr lang="en-GB" sz="1400" b="1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login(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password,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userType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</p:txBody>
      </p:sp>
      <p:sp>
        <p:nvSpPr>
          <p:cNvPr id="5" name="Rectangle 4"/>
          <p:cNvSpPr/>
          <p:nvPr/>
        </p:nvSpPr>
        <p:spPr>
          <a:xfrm>
            <a:off x="461553" y="2304710"/>
            <a:ext cx="10824755" cy="33239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0F0F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IQA_Database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db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TestInitialize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Setup() {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moq = </a:t>
            </a:r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Mock&lt;IQA_Database&gt;();</a:t>
            </a:r>
          </a:p>
          <a:p>
            <a:pPr lvl="1"/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moq.Setup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x.getProduct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(0)).Throws&lt;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lvl="1"/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moq.Setup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x.getProduct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It.Is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&gt;(n =&gt; n &lt; 0))).Throws&lt;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lvl="1"/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moq.Setup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x.getProduct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It.Is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&gt;(n =&gt; n &gt; 100))).Throws&lt;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ArgumentException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lvl="1"/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moq.Setup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x.getProduct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It.IsInRange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(1,100,Range.Inclusive))).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					Returns((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id) =&gt;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Product(id,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"Pen"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,1));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db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=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moq.Object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Picture 1" descr="Shape, square&#10;&#10;Description automatically generated">
            <a:extLst>
              <a:ext uri="{FF2B5EF4-FFF2-40B4-BE49-F238E27FC236}">
                <a16:creationId xmlns:a16="http://schemas.microsoft.com/office/drawing/2014/main" id="{B8975DE9-A154-9B28-DF1B-0363A325E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0" y="455766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6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MOQ – Verify a method was called</a:t>
            </a:r>
          </a:p>
        </p:txBody>
      </p:sp>
      <p:pic>
        <p:nvPicPr>
          <p:cNvPr id="7" name="Picture 6" descr="Shape, square&#10;&#10;Description automatically generated">
            <a:extLst>
              <a:ext uri="{FF2B5EF4-FFF2-40B4-BE49-F238E27FC236}">
                <a16:creationId xmlns:a16="http://schemas.microsoft.com/office/drawing/2014/main" id="{77D31800-38DC-4CA9-9466-441E5329E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8050" y="455766"/>
            <a:ext cx="872490" cy="8724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32971A-A1C8-FE2D-B20E-AB10D6EAA633}"/>
              </a:ext>
            </a:extLst>
          </p:cNvPr>
          <p:cNvSpPr txBox="1"/>
          <p:nvPr/>
        </p:nvSpPr>
        <p:spPr>
          <a:xfrm>
            <a:off x="505537" y="1512540"/>
            <a:ext cx="10978539" cy="923330"/>
          </a:xfrm>
          <a:prstGeom prst="rect">
            <a:avLst/>
          </a:prstGeom>
          <a:solidFill>
            <a:srgbClr val="FAFAFA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recipient,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subject,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body);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55C9C2-CDAC-E630-146D-FEA86E471058}"/>
              </a:ext>
            </a:extLst>
          </p:cNvPr>
          <p:cNvSpPr txBox="1"/>
          <p:nvPr/>
        </p:nvSpPr>
        <p:spPr>
          <a:xfrm>
            <a:off x="525756" y="2605465"/>
            <a:ext cx="10978539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OrderProcessor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ProcessOrder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price)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Order processing logic ...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(price &gt; 100)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emailService.SendEmail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customerEmail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"Confirmation"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"Order processed"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065142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1841</Words>
  <Application>Microsoft Office PowerPoint</Application>
  <PresentationFormat>Widescreen</PresentationFormat>
  <Paragraphs>282</Paragraphs>
  <Slides>20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20</vt:i4>
      </vt:variant>
    </vt:vector>
  </HeadingPairs>
  <TitlesOfParts>
    <vt:vector size="46" baseType="lpstr">
      <vt:lpstr>Aptos</vt:lpstr>
      <vt:lpstr>Arial</vt:lpstr>
      <vt:lpstr>Consolas</vt:lpstr>
      <vt:lpstr>Figtree</vt:lpstr>
      <vt:lpstr>Figtree Light</vt:lpstr>
      <vt:lpstr>Krana Fat B</vt:lpstr>
      <vt:lpstr>Lucida Console</vt:lpstr>
      <vt:lpstr>Montserrat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Testing code</vt:lpstr>
      <vt:lpstr>PowerPoint Presentation</vt:lpstr>
      <vt:lpstr>What is Mock?</vt:lpstr>
      <vt:lpstr>Creating mocks  with C#</vt:lpstr>
      <vt:lpstr>Revision - Creating a Stub using C# </vt:lpstr>
      <vt:lpstr>C#: Using Moq</vt:lpstr>
      <vt:lpstr>Using TestInitialize </vt:lpstr>
      <vt:lpstr>MOQ – Exception + range of parameter values</vt:lpstr>
      <vt:lpstr>MOQ – Verify a method was called</vt:lpstr>
      <vt:lpstr>MOQ – Verify…</vt:lpstr>
      <vt:lpstr>MOQ – Verify…</vt:lpstr>
      <vt:lpstr>PowerPoint Presentation</vt:lpstr>
      <vt:lpstr>Using Mochito  with Java </vt:lpstr>
      <vt:lpstr>Mockito  - Setting expectations</vt:lpstr>
      <vt:lpstr>Mocking an object using Mockito</vt:lpstr>
      <vt:lpstr>Mokito Exceptions</vt:lpstr>
      <vt:lpstr>Mokito Exceptions + parameter ranges</vt:lpstr>
      <vt:lpstr>Mochito Verify</vt:lpstr>
      <vt:lpstr>Mochito - Verify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71</cp:revision>
  <dcterms:created xsi:type="dcterms:W3CDTF">2024-06-24T11:44:08Z</dcterms:created>
  <dcterms:modified xsi:type="dcterms:W3CDTF">2025-09-09T10:15:36Z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